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82880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3" name="Connector 2"/>
          <p:cNvCxnSpPr/>
          <p:nvPr/>
        </p:nvCxnSpPr>
        <p:spPr>
          <a:xfrm>
            <a:off x="0" y="1828800"/>
            <a:ext cx="12191695" cy="0"/>
          </a:xfrm>
          <a:prstGeom prst="line">
            <a:avLst/>
          </a:prstGeom>
          <a:ln w="31750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320040"/>
            <a:ext cx="12191695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400" b="1" i="0">
                <a:solidFill>
                  <a:srgbClr val="C89000"/>
                </a:solidFill>
                <a:latin typeface="Calibri"/>
              </a:rPr>
              <a:t>THE BARATELLI INSTITUTE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868680"/>
            <a:ext cx="121916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BERKSHIRE READ  ·  CASE 1  ·  MENTORING AT SCALE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468880"/>
            <a:ext cx="12191695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4400" b="1" i="0">
                <a:solidFill>
                  <a:srgbClr val="1A1A1A"/>
                </a:solidFill>
                <a:latin typeface="Times New Roman"/>
              </a:rPr>
              <a:t>Taylor Morrison Homes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200400"/>
            <a:ext cx="12191695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0" i="1">
                <a:solidFill>
                  <a:srgbClr val="1A1A1A"/>
                </a:solidFill>
                <a:latin typeface="Times New Roman"/>
              </a:rPr>
              <a:t>A Berkshire Hathaway Acquisition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88620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 i="0">
                <a:solidFill>
                  <a:srgbClr val="5A5A5A"/>
                </a:solidFill>
                <a:latin typeface="Calibri"/>
              </a:rPr>
              <a:t>$8.5B all-cash  ·  $72.50/sh  ·  24% premium  ·  announced 2026-05-31</a:t>
            </a:r>
          </a:p>
        </p:txBody>
      </p:sp>
      <p:sp>
        <p:nvSpPr>
          <p:cNvPr id="9" name="Rectangle 8"/>
          <p:cNvSpPr/>
          <p:nvPr/>
        </p:nvSpPr>
        <p:spPr>
          <a:xfrm>
            <a:off x="1371600" y="4937760"/>
            <a:ext cx="9448495" cy="777240"/>
          </a:xfrm>
          <a:prstGeom prst="rect">
            <a:avLst/>
          </a:prstGeom>
          <a:solidFill>
            <a:srgbClr val="FFF5F5"/>
          </a:solidFill>
          <a:ln>
            <a:solidFill>
              <a:srgbClr val="CC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371600" y="5029200"/>
            <a:ext cx="94484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CC0000"/>
                </a:solidFill>
                <a:latin typeface="Calibri"/>
              </a:rPr>
              <a:t>DISCLOSURE: Phil Baratelli, the author, owns Berkshire Hathaway Class B (BRK.B) shares personally.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5349240"/>
            <a:ext cx="94484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 i="1">
                <a:solidFill>
                  <a:srgbClr val="1A1A1A"/>
                </a:solidFill>
                <a:latin typeface="Calibri"/>
              </a:rPr>
              <a:t>Educational case. The Baratelli Institute does not advise on this stock or any other.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5989320"/>
            <a:ext cx="1219169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0">
                <a:solidFill>
                  <a:srgbClr val="1A1A1A"/>
                </a:solidFill>
                <a:latin typeface="Calibri"/>
              </a:rPr>
              <a:t>Philip A. Baratelli, CPA, MBA  ·  Founder, Baratelli Institute  ·  Ponte Vedra Beach, FL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6309360"/>
            <a:ext cx="1219169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 i="0">
                <a:solidFill>
                  <a:srgbClr val="C89000"/>
                </a:solidFill>
                <a:latin typeface="Calibri"/>
              </a:rPr>
              <a:t>baratelliinstitute.com  ·  Berkshire Read  ·  Practitioner Case Study  ·  June 2026  ·  Mentoring at Scale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10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 i="0">
                <a:solidFill>
                  <a:srgbClr val="0D2747"/>
                </a:solidFill>
                <a:latin typeface="Times New Roman"/>
              </a:rPr>
              <a:t>Who Berkshire Might Buy Next from the Cohort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74320" y="1417320"/>
          <a:ext cx="1161288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"/>
                <a:gridCol w="1691640"/>
                <a:gridCol w="1005840"/>
                <a:gridCol w="1188720"/>
                <a:gridCol w="6126480"/>
                <a:gridCol w="1097280"/>
              </a:tblGrid>
              <a:tr h="528320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Rank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Candidate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Mkt Cap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EV/EBITDA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Why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BR-H slot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PulteGroup (PHM)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$22.4B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8.1x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Best brand fit (Del Webb + Esplanade 55+ consolidation) + reasonable multiple + clean balance sheet (net-debt neutral)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BR-H2 (next case)</a:t>
                      </a:r>
                    </a:p>
                  </a:txBody>
                  <a:tcPr/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Meritage (MTH)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$4.4B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10.5–11x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Cleanest tuck-in; smallest digestion; pure Sun Belt overlap; 0.85x P/B = cheap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BR-H3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Toll Brothers (TOL)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$12.9B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7.9–8.7x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Closest buyer-profile + only peer near TMHC deal multiple; luxury brand overlap = consolidation friction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BR-H4</a:t>
                      </a:r>
                    </a:p>
                  </a:txBody>
                  <a:tcPr/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Tri Pointe (TPH)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$4.0B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13.5–14.8x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Cycle-dependent watchlist; CA/TX concentration overlaps TMHC West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BR-H queue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DR Horton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$41.7B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11.5x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Too big + too expensive at current multiples. Wait for cycle dislocation.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Pass</a:t>
                      </a:r>
                    </a:p>
                  </a:txBody>
                  <a:tcPr/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Lennar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$22.1B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10.4x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Same scale + multiple problem as DHI. Land-light philosophy is interesting; wait for cycle break.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Pass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KB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$3.2B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10.15x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Highest cohort leverage (35% ND/EV). Fails BRK low-debt criterion. Entry-level margin profile.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Pass</a:t>
                      </a:r>
                    </a:p>
                  </a:txBody>
                  <a:tcPr/>
                </a:tc>
              </a:tr>
              <a:tr h="52832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NVR Inc.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$16.5B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9.55x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4.75x P/B Berkshire-won’t-pay. Asset-light lot-option model doesn’t synergize with TMHC.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Pass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11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The Buffett-Discipline Read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41732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D2747"/>
                </a:solidFill>
                <a:latin typeface="Calibri"/>
              </a:rPr>
              <a:t>What looks like the Buffett pattern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874519"/>
            <a:ext cx="5486400" cy="3291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Predictable cash flows from a simple business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Owner-operator alignment with known CEO (Palmer stays)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Modest premium, modest multiple (24%, 8.7x earnings, 1.08x book)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All-cash from existing balance sheet (no financing contingency)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Adjacent to existing BRK businesses (Clayton, HomeServices, Shaw, etc.)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Long-cycle, replacement-cost-protected asset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Buyer is patient (trough of cycle, not 2021 peak)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41732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0D2747"/>
                </a:solidFill>
                <a:latin typeface="Calibri"/>
              </a:rPr>
              <a:t>What breaks the Buffett pattern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1874519"/>
            <a:ext cx="5486400" cy="3291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Cyclical industry (homebuilder revenue can fall 25-30% in downturn)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Capital intensity (TMHC owned inventory $6.0B vs $6.3B equity)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Mortgage-rate sensitivity (BRK avoids policy-rate-driven end-demand)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Lower margin than See’s / GEICO / BNSF historical comps</a:t>
            </a:r>
          </a:p>
          <a:p>
            <a:pPr algn="l">
              <a:lnSpc>
                <a:spcPct val="140000"/>
              </a:lnSpc>
              <a:spcAft>
                <a:spcPts val="6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First Abel-era major capital deployment — different signaling weight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5349240"/>
            <a:ext cx="11247120" cy="914400"/>
          </a:xfrm>
          <a:prstGeom prst="rect">
            <a:avLst/>
          </a:prstGeom>
          <a:solidFill>
            <a:srgbClr val="FFF8E7"/>
          </a:solidFill>
          <a:ln>
            <a:solidFill>
              <a:srgbClr val="C8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5440680"/>
            <a:ext cx="1088136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1">
                <a:solidFill>
                  <a:srgbClr val="1A1A1A"/>
                </a:solidFill>
                <a:latin typeface="Calibri"/>
              </a:rPr>
              <a:t>Reconciliation: This is Buffett discipline made by Abel, in an industry Buffett would have approached with more skepticism, but at a price that satisfies the margin-of-safety test even if the cycle stays soft. Circle of competence expanded; discipline intact.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12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TMHC as a Business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37160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 i="1">
                <a:solidFill>
                  <a:srgbClr val="5A5A5A"/>
                </a:solidFill>
                <a:latin typeface="Calibri"/>
              </a:rPr>
              <a:t>341 active selling communities across 21 markets in 12 states (12/31/25). Sun Belt concentration (TX, FL, AZ, NV, NC, GA, CO, WA).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74320" y="1828800"/>
          <a:ext cx="1161288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560320"/>
                <a:gridCol w="5669280"/>
                <a:gridCol w="1554480"/>
              </a:tblGrid>
              <a:tr h="594360"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Brand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Buyer Segment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Position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ASP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Taylor Morrison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Entry-level + move-up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Core homebuilding; broadest geographic reach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~$570–590K</a:t>
                      </a: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Esplanade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55+ active-adult / resort lifestyle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Higher-margin, amenity-heavy; the growth lever (~50% all-cash buyers)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Superior ASPs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Yardly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Build-to-rent (single-family rental)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Asset-light BTR 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Build-cost basis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7200" y="4434840"/>
            <a:ext cx="11247120" cy="1783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Financial-services trio: TMHF (in-house mortgage, 88% capture rate) + Inspired Title + TMIS (homeowner's insurance) = $209M FY25 revenue.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FY2025: $8.12B revenue, $782.5M net income, $1.29B Adj. EBITDA, 22.5% home closings gross margin, 12,997 closings at $597K ASP.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Pure-buyback returner: never paid a dividend since 2013 IPO. $381M FY25 buybacks; ~$1.5B cumulative since program inception.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13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Risks to the Thesis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417320"/>
            <a:ext cx="11247120" cy="4754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  <a:spcAft>
                <a:spcPts val="1000"/>
              </a:spcAft>
            </a:pPr>
            <a:r>
              <a:rPr sz="1200" b="0" i="0">
                <a:solidFill>
                  <a:srgbClr val="1A1A1A"/>
                </a:solidFill>
                <a:latin typeface="Calibri"/>
              </a:rPr>
              <a:t>•  Interest-rate / mortgage-rate sensitivity. Second leg up in rates extends demand drought; BRK price discipline limits, doesn’t eliminate, downside.</a:t>
            </a:r>
          </a:p>
          <a:p>
            <a:pPr algn="l">
              <a:lnSpc>
                <a:spcPct val="135000"/>
              </a:lnSpc>
              <a:spcAft>
                <a:spcPts val="1000"/>
              </a:spcAft>
            </a:pPr>
            <a:r>
              <a:rPr sz="1200" b="0" i="0">
                <a:solidFill>
                  <a:srgbClr val="1A1A1A"/>
                </a:solidFill>
                <a:latin typeface="Calibri"/>
              </a:rPr>
              <a:t>•  Land-position write-down risk. $6.0B owned inventory + $0.4B land deposits = largest assets on balance sheet. Sharper Sun Belt land-price correction could force impairment (54% off-balance-sheet land-control limits this).</a:t>
            </a:r>
          </a:p>
          <a:p>
            <a:pPr algn="l">
              <a:lnSpc>
                <a:spcPct val="135000"/>
              </a:lnSpc>
              <a:spcAft>
                <a:spcPts val="1000"/>
              </a:spcAft>
            </a:pPr>
            <a:r>
              <a:rPr sz="1200" b="0" i="0">
                <a:solidFill>
                  <a:srgbClr val="1A1A1A"/>
                </a:solidFill>
                <a:latin typeface="Calibri"/>
              </a:rPr>
              <a:t>•  Regulatory (HSR / state) review. $8.5B strategic-buyer deal draws Second Request. BRK housing footprint broad but not geographically overlapping with TMHC; no serious concentration concern.</a:t>
            </a:r>
          </a:p>
          <a:p>
            <a:pPr algn="l">
              <a:lnSpc>
                <a:spcPct val="135000"/>
              </a:lnSpc>
              <a:spcAft>
                <a:spcPts val="1000"/>
              </a:spcAft>
            </a:pPr>
            <a:r>
              <a:rPr sz="1200" b="0" i="0">
                <a:solidFill>
                  <a:srgbClr val="1A1A1A"/>
                </a:solidFill>
                <a:latin typeface="Calibri"/>
              </a:rPr>
              <a:t>•  TMHC stockholder vote. 24% premium not lavish; activist could push for market check. Deal multiple inside comp range + management endorsement reduces risk.</a:t>
            </a:r>
          </a:p>
          <a:p>
            <a:pPr algn="l">
              <a:lnSpc>
                <a:spcPct val="135000"/>
              </a:lnSpc>
              <a:spcAft>
                <a:spcPts val="1000"/>
              </a:spcAft>
            </a:pPr>
            <a:r>
              <a:rPr sz="1200" b="0" i="0">
                <a:solidFill>
                  <a:srgbClr val="1A1A1A"/>
                </a:solidFill>
                <a:latin typeface="Calibri"/>
              </a:rPr>
              <a:t>•  Cycle deepening before close. If cycle deepens H1-H2 2026, interim earnings could disappoint. Read the proxy MAC carefully when filed.</a:t>
            </a:r>
          </a:p>
          <a:p>
            <a:pPr algn="l">
              <a:lnSpc>
                <a:spcPct val="135000"/>
              </a:lnSpc>
              <a:spcAft>
                <a:spcPts val="1000"/>
              </a:spcAft>
            </a:pPr>
            <a:r>
              <a:rPr sz="1200" b="0" i="0">
                <a:solidFill>
                  <a:srgbClr val="1A1A1A"/>
                </a:solidFill>
                <a:latin typeface="Calibri"/>
              </a:rPr>
              <a:t>•  Berkshire post-Buffett identity. First Abel major capital deployment. Market is reading Abel-era pattern in real time — less-disciplined subsequent deals would re-rate the read on TMHC.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14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Baratelli Institute Library Crosswalk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37160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5A5A5A"/>
                </a:solidFill>
                <a:latin typeface="Calibri"/>
              </a:rPr>
              <a:t>Six Institute guides illuminate this deal from different lenses: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74320" y="1828800"/>
          <a:ext cx="1161288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0"/>
                <a:gridCol w="3291840"/>
                <a:gridCol w="5303520"/>
              </a:tblGrid>
              <a:tr h="587828"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Guide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Lead Chapter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How It Frames the Case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Private Equity Guide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Deal Mechanics &amp; Comp Pricing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Walks the full PE / strategic-buyer flow at public-merger scale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First Principles of Master Investing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Berkshire Doctrine; Margin of Safety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Reads BRK’s deal discipline in real time against the first-principles framework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CFO &amp; Controller’s Guide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Capital Allocation (Ch. 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Cash-on-balance-sheet acquisition financing at a discount to comps — textbook capital allocation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Business Buyers Guide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Owner-Operator Acquisition Lens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Palmer-stays template is a small-business buyer’s reference case at large scale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Liquidity Event Playbook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Strategic Sale to a Patient Buyer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TMHC shareholder’s liquidity event — all-cash, modest premium, premium-priced certainty</a:t>
                      </a:r>
                    </a:p>
                  </a:txBody>
                  <a:tcPr/>
                </a:tc>
              </a:tr>
              <a:tr h="587832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Insurance &amp; Risk Architecture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Float Deployment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BRK’s $397B insurance-float-driven cash deploys into long-cycle assets — the canonical use case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15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 i="0">
                <a:solidFill>
                  <a:srgbClr val="0D2747"/>
                </a:solidFill>
                <a:latin typeface="Times New Roman"/>
              </a:rPr>
              <a:t>What’s in the Berkshire Read Case 1 Package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74320" y="1463040"/>
          <a:ext cx="1161288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720"/>
                <a:gridCol w="1188720"/>
                <a:gridCol w="8092440"/>
              </a:tblGrid>
              <a:tr h="701040"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Component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Format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What it gives the reader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Case Memo (36 pp)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Full practitioner walkthrough: deal terms, valuation math, TMHC business, comps, Berkshire-thesis, risks, residential platform, who BRK might buy next</a:t>
                      </a:r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Library Crosswalk (12 pp)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PDF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Maps the case onto 6 Institute guides; shows where each guide’s chapters carry the analytical lens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Excel Deal Model (10 tabs)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XLSX + 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README/Drivers, Historical Financials, Deal Math, Public Comps (mcap+EV+debt+yield), Sensitivity, BRK Segment Fit, Comp Valuation Summary, Dividend/Buyback, Footnotes, Library Crosswalk. Print-formatted one-page-per-tab.</a:t>
                      </a:r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IC Presentation Deck (this file)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PPTX + PDF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Executive committee read-out for partner/board-style audiences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Combined PDF Bundle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Cover + ToC + part dividers + all four components in one print-ready/email-ready file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57200" y="576072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1">
                <a:solidFill>
                  <a:srgbClr val="5A5A5A"/>
                </a:solidFill>
                <a:latin typeface="Calibri"/>
              </a:rPr>
              <a:t>First case in the Berkshire Read franchise. Hypothetical cases (BR-H1 CLF, BR-H2 PHM, BR-H3 MTH, BR-H4 TOL) queued.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3" name="Connector 2"/>
          <p:cNvCxnSpPr/>
          <p:nvPr/>
        </p:nvCxnSpPr>
        <p:spPr>
          <a:xfrm>
            <a:off x="457200" y="2286000"/>
            <a:ext cx="11277295" cy="0"/>
          </a:xfrm>
          <a:prstGeom prst="line">
            <a:avLst/>
          </a:prstGeom>
          <a:ln w="31750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128016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2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73736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BERKSHIRE READ  ·  CASE 1  ·  TMHC  ·  MENTORING AT SCALE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743200"/>
            <a:ext cx="12191695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Times New Roman"/>
              </a:rPr>
              <a:t>Thank You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65760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Philip A. Baratelli, CPA, MBA  ·  Founder, Baratelli Institute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11480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C89000"/>
                </a:solidFill>
                <a:latin typeface="Calibri"/>
              </a:rPr>
              <a:t>baratelliinstitute.com  ·  Berkshire Read  ·  Mentoring at Scale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029200"/>
            <a:ext cx="10362895" cy="1280160"/>
          </a:xfrm>
          <a:prstGeom prst="rect">
            <a:avLst/>
          </a:prstGeom>
          <a:solidFill>
            <a:srgbClr val="FFF5F5"/>
          </a:solidFill>
          <a:ln>
            <a:solidFill>
              <a:srgbClr val="CC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5166360"/>
            <a:ext cx="103628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CC0000"/>
                </a:solidFill>
                <a:latin typeface="Calibri"/>
              </a:rPr>
              <a:t>DISCLOSURE: Phil Baratelli, the author, owns Berkshire Hathaway Class B (BRK.B) shares personally.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532120"/>
            <a:ext cx="103628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1">
                <a:solidFill>
                  <a:srgbClr val="1A1A1A"/>
                </a:solidFill>
                <a:latin typeface="Calibri"/>
              </a:rPr>
              <a:t>Educational case. The Baratelli Institute does not advise on this stock or any other.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852160"/>
            <a:ext cx="103628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1">
                <a:solidFill>
                  <a:srgbClr val="1A1A1A"/>
                </a:solidFill>
                <a:latin typeface="Calibri"/>
              </a:rPr>
              <a:t>Not investment advice. All multiples and figures subject to refresh; refer to source documents.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2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Executive Summary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417320"/>
            <a:ext cx="11247120" cy="4754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Berkshire Hathaway acquires Taylor Morrison Homes (TMHC) for $72.50/sh in cash. ~$6.8B equity, ~$8.5B EV, 24% premium to undisturbed close.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Five reasons this is a textbook Berkshire deal: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    (1) Modest multiple: 1.08x book, 6.6x FY2025 Adj. EBITDA, 8.7x GAAP earnings — mid-cycle-trough multiples, not 2021 peak.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    (2) Owner-CEO stays: Sheryl Palmer remains Chairman + CEO (Tony Nicely / GEICO pattern).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    (3) Asset-light land book: 54% of 78,835 lots controlled off-balance-sheet — limits land-price write-down risk.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    (4) Berkshire residential flywheel: Clayton + TMHC + Clayton Properties Group + HomeServices + Shaw + Benjamin Moore + MiTek + BHE.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    (5) All-cash from BRK’s $397B cash + Treasuries position — no financing contingency, no debt or equity issuance.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Largest residential-construction acquisition in Berkshire history. First publicly-listed national production homebuilder BRK has owned.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Greg Abel signals: Clayton-plus-TMHC-plus-HomeServices integrated residential platform, not a one-off opportunistic buy.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3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Deal Terms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65760" y="1417320"/>
          <a:ext cx="11430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  <a:gridCol w="3810000"/>
              </a:tblGrid>
              <a:tr h="388620"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Term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Value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Source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Announcement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May 31,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p.1</a:t>
                      </a:r>
                    </a:p>
                  </a:txBody>
                  <a:tcPr/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Per-share consideration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$72.50 cash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p.1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Form of consideration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100% cash from BRK balance sheet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p.1</a:t>
                      </a:r>
                    </a:p>
                  </a:txBody>
                  <a:tcPr/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Equity value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~$6.8B (~93.8M shares at close)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p.1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Enterprise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~$8.5B (implies ~$1.7B net debt assumed)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p.1</a:t>
                      </a:r>
                    </a:p>
                  </a:txBody>
                  <a:tcPr/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Premium to undisturbed close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24% ($72.50 / $58.50 close 5/29/26)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p.1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Premium to TMHC book value/sh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13% ($72.50 / ~$64 BVPS)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BVPS = $6,309M / ~98.7M sh</a:t>
                      </a:r>
                    </a:p>
                  </a:txBody>
                  <a:tcPr/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Expected close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H2 2026 (TMHC stockholder vote + regulatory)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p.2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Management continuity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Sheryl Palmer remains Chair + CEO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p.2</a:t>
                      </a:r>
                    </a:p>
                  </a:txBody>
                  <a:tcPr/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TMHC advisors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Goldman Sachs, Moelis (financial); Simpson Thacher (legal); Mayer Brown (regulatory)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p.2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3886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Listing post-close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TMHC delists from NYSE; private subsidiary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4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Valuation Math — Multiples Berkshire Paid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65760" y="1417320"/>
          <a:ext cx="11430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/>
                <a:gridCol w="2857500"/>
                <a:gridCol w="2857500"/>
                <a:gridCol w="2857500"/>
              </a:tblGrid>
              <a:tr h="411480"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Multiple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Calculation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Implied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1">
                          <a:solidFill>
                            <a:srgbClr val="FFFFFF"/>
                          </a:solidFill>
                          <a:latin typeface="Calibri"/>
                        </a:rPr>
                        <a:t>Source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 / FY25 GAAP EPS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$72.50 / $7.77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9.3x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TMHC 4Q25 release p.7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 / FY25 Adj. EPS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$72.50 / $8.24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8.8x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TMHC 4Q25 release p.12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 / FY25 Net Income (equity)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$6.8B / $782.5M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8.7x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release; 4Q25 release p.7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EV / FY25 EBITDA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$8.5B / $1.201B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7.1x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release; 4Q25 release p.13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EV / FY25 Adj. EBITDA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$8.5B / $1.292B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6.6x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release; 4Q25 release p.13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Price / Book Value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$6.8B / $6.309B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1.08x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release; 4Q25 release p.8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Price / Tangible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$6.8B / $5.646B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1.20x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Equity less $663M goodwill; p.8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EV / Total Revenue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$8.5B / $8.121B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1.05x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release; 4Q25 release p.7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Premium to undisturbed close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$72.50 / $58.50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1A1A"/>
                          </a:solidFill>
                          <a:latin typeface="Calibri"/>
                        </a:rPr>
                        <a:t>Press release p.1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5760" y="56692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5A5A5A"/>
                </a:solidFill>
                <a:latin typeface="Calibri"/>
              </a:rPr>
              <a:t>BRK pays the lowest cash-flow multiple in the public US homebuilder universe (next slide). The pricing is Berkshire-typical, not Wall-Street-typical.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5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Public Homebuilder Comparables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74320" y="1417320"/>
          <a:ext cx="1161288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1610"/>
                <a:gridCol w="1451610"/>
                <a:gridCol w="1451610"/>
                <a:gridCol w="1451610"/>
                <a:gridCol w="1451610"/>
                <a:gridCol w="1451610"/>
                <a:gridCol w="1451610"/>
                <a:gridCol w="1451610"/>
              </a:tblGrid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Builder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Ticker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Mkt Cap ($B)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EV ($B)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P/E (TTM)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P/B (MRQ)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EV/EBITDA (TTM)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Div Yield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DR Horton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DHI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$41.71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$46.43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13.8x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1.77x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11.5x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0.9%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Lennar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LEN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$22.06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$24.93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12.9x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1.01x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10.4x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1.5%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NVR Inc.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NVR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$16.52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$15.89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14.9x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4.7–4.8x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9.5–9.6x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PulteGroup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PHM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$22.42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$22.38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11.4x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1.74x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8.1x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1.0%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KB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KBH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$3.20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$4.92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9.4x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0.80x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10.1–10.2x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2.0%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Meritage Homes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MTH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$4.35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$5.49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11.9x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0.85x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10.5–11.0x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1.7%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Toll Brothers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$12.93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$14.75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10.5x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1.4–1.6x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7.9–8.7x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1.0%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Tri Pointe Homes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TPH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$4.00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$4.40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22.0x+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1.21x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13.5–14.8x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TMHC (deal price)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TMHC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$6.80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$8.50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8.8x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1.08x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6.6x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4320" y="6035040"/>
            <a:ext cx="1161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5A5A5A"/>
                </a:solidFill>
                <a:latin typeface="Calibri"/>
              </a:rPr>
              <a:t>Source: Yahoo Finance + GuruFocus snapshots, late-May/early-June 2026. Refresh from FactSet/CapIQ before publication.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6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 i="0">
                <a:solidFill>
                  <a:srgbClr val="0D2747"/>
                </a:solidFill>
                <a:latin typeface="Times New Roman"/>
              </a:rPr>
              <a:t>The Headline: Cheapest Cash-Flow Multiple in the Cohort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463040"/>
            <a:ext cx="11247120" cy="1325880"/>
          </a:xfrm>
          <a:prstGeom prst="rect">
            <a:avLst/>
          </a:prstGeom>
          <a:solidFill>
            <a:srgbClr val="FFF8E7"/>
          </a:solidFill>
          <a:ln>
            <a:solidFill>
              <a:srgbClr val="C8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160020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 i="0">
                <a:solidFill>
                  <a:srgbClr val="0D2747"/>
                </a:solidFill>
                <a:latin typeface="Calibri"/>
              </a:rPr>
              <a:t>TMHC deal at 6.6x trailing Adj. EV/EBITDA is the LOWEST cash-flow multiple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0" i="1">
                <a:solidFill>
                  <a:srgbClr val="1A1A1A"/>
                </a:solidFill>
                <a:latin typeface="Calibri"/>
              </a:rPr>
              <a:t>in the entire public US homebuilder cohort. Cohort range: 7.9x – 14.8x. Cohort median: ~10.4x.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063240"/>
            <a:ext cx="11247120" cy="3108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Even the cohort floor (Toll Brothers, 7.9–8.7x, the closest buyer-profile comp to TMHC’s Esplanade emphasis) is ~20% above the price Berkshire paid.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Cohort median EV/EBITDA is ~10.4x — Berkshire paid 37% below median.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On P/B: TMHC at 1.08x is below the cohort median (~1.36x ex-NVR) but well within range. Story is NOT distressed book value.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Combined reading in one sentence: Berkshire bought the cheapest publicly-traded US homebuilder on cash flow, at a defensible (not distressed) book multiple.</a:t>
            </a:r>
          </a:p>
          <a:p>
            <a:pPr algn="l">
              <a:lnSpc>
                <a:spcPct val="135000"/>
              </a:lnSpc>
              <a:spcAft>
                <a:spcPts val="800"/>
              </a:spcAft>
            </a:pPr>
            <a:r>
              <a:rPr sz="1300" b="0" i="0">
                <a:solidFill>
                  <a:srgbClr val="1A1A1A"/>
                </a:solidFill>
                <a:latin typeface="Calibri"/>
              </a:rPr>
              <a:t>•  The 24% deal premium pulled TMHC from 0.87x book to 1.08x book — still below cohort median 1.36x.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7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0D2747"/>
                </a:solidFill>
                <a:latin typeface="Times New Roman"/>
              </a:rPr>
              <a:t>Berkshire Balance-Sheet Thesis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32588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5A5A5A"/>
                </a:solidFill>
                <a:latin typeface="Calibri"/>
              </a:rPr>
              <a:t>BRK reported $51.5B insurance cash + $339B Treasuries + $6.6B rail/utility cash at 3/31/26. Four specific effects on TMHC: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783080"/>
            <a:ext cx="11247120" cy="4434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Aft>
                <a:spcPts val="1000"/>
              </a:spcAft>
            </a:pPr>
            <a:r>
              <a:rPr sz="1100" b="0" i="0">
                <a:solidFill>
                  <a:srgbClr val="1A1A1A"/>
                </a:solidFill>
                <a:latin typeface="Calibri"/>
              </a:rPr>
              <a:t>•  1. SELF-FINANCE the captive mortgage platform. TMHF (TMHC’s in-house mortgage, 88% capture rate) migrates from third-party warehouse + GSE securitization to Berkshire-balance-sheet self-funding. Direct parallel to 2003 Clayton/Vanderbilt rescue from the MH-securitization freeze (per Jim Clayton, First a Dream).</a:t>
            </a:r>
          </a:p>
          <a:p>
            <a:pPr algn="l">
              <a:lnSpc>
                <a:spcPct val="130000"/>
              </a:lnSpc>
              <a:spcAft>
                <a:spcPts val="1000"/>
              </a:spcAft>
            </a:pPr>
            <a:r>
              <a:rPr sz="1100" b="0" i="0">
                <a:solidFill>
                  <a:srgbClr val="1A1A1A"/>
                </a:solidFill>
                <a:latin typeface="Calibri"/>
              </a:rPr>
              <a:t>•  2. REDUCE interest-rate / availability risk. TMHC’s $1.46B senior notes ($47M FY25 interest), revolver, and warehouse facilities all carry homebuilder credit spread that widens in cycle stress. Inside BRK, the effective cost of capital is Berkshire’s, not TMHC’s. Spread + capital-availability air-pocket risk absorbed by parent.</a:t>
            </a:r>
          </a:p>
          <a:p>
            <a:pPr algn="l">
              <a:lnSpc>
                <a:spcPct val="130000"/>
              </a:lnSpc>
              <a:spcAft>
                <a:spcPts val="1000"/>
              </a:spcAft>
            </a:pPr>
            <a:r>
              <a:rPr sz="1100" b="0" i="0">
                <a:solidFill>
                  <a:srgbClr val="1A1A1A"/>
                </a:solidFill>
                <a:latin typeface="Calibri"/>
              </a:rPr>
              <a:t>•  3. ELIMINATE public-company-cost overhead. ~$15–25M annually in PCAOB audit + SOX 404 + 10-K/10-Q/8-K + proxy + listing fees + D&amp;O premium + IR team + board comp. Management-attention savings (no Reg-FD quiet periods, no earnings-call cadence, no quarterly capital-markets management) more valuable than the dollar savings.</a:t>
            </a:r>
          </a:p>
          <a:p>
            <a:pPr algn="l">
              <a:lnSpc>
                <a:spcPct val="130000"/>
              </a:lnSpc>
              <a:spcAft>
                <a:spcPts val="1000"/>
              </a:spcAft>
            </a:pPr>
            <a:r>
              <a:rPr sz="1100" b="0" i="0">
                <a:solidFill>
                  <a:srgbClr val="1A1A1A"/>
                </a:solidFill>
                <a:latin typeface="Calibri"/>
              </a:rPr>
              <a:t>•  4. ELIMINATE activist + short-seller + sell-side overhead. Palmer’s team can extend lot positions across multi-year cycles, accept lower current-period margin in service of community quality, and run Esplanade expansion at the operating cadence — not the Street’s.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8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 i="0">
                <a:solidFill>
                  <a:srgbClr val="0D2747"/>
                </a:solidFill>
                <a:latin typeface="Times New Roman"/>
              </a:rPr>
              <a:t>Berkshire Residential Ecosystem — The Comparable Subs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74320" y="1417320"/>
          <a:ext cx="1161288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914400"/>
                <a:gridCol w="1463040"/>
                <a:gridCol w="3657600"/>
                <a:gridCol w="3474720"/>
              </a:tblGrid>
              <a:tr h="1143000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Sub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Year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Why it’s the right comp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Read for TMHC</a:t>
                      </a:r>
                    </a:p>
                  </a:txBody>
                  <a:tcPr>
                    <a:solidFill>
                      <a:srgbClr val="0D2747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Clayton Homes
(manufactured + captive lender Vanderbilt Mortgage)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$1.7B (BRK stock + assumed debt)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Production housing + in-house mortgage origination + Sun Belt skew. Closest TMHC analog in BRK.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Vanderbilt-into-BRK financing rescue is the operating-thesis precedent for TMHF self-finance.</a:t>
                      </a:r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Clayton Properties Group
(site-built rollup of 9 acquired builders)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2015–present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n.d. intra-Clayton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Oakwood Homes (CO 2017), Summit (IN), Goodall (TN), Harris Doyle (AL), and others. ~10,000 site-built closings annually.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Most direct organizational precedent: BRK lets Clayton acquire small/mid regional site-builders incrementally. Expect TMHC + Clayton to share land/lot procurement, materials, mortgage operations over time.</a:t>
                      </a:r>
                    </a:p>
                  </a:txBody>
                  <a:tcPr>
                    <a:solidFill>
                      <a:srgbClr val="EEEEEE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HomeServices of America
(residential brokerage + mortgage + title + warranty)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2000 + bolt-ons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~$2.5B+ cumulative; ~35,000 agents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Berkshire Hathaway HomeServices franchise + Long &amp; Foster, Edina Realty, Real Estate One, Long Realty + mortgage/title/insurance/warranty subs.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1A1A"/>
                          </a:solidFill>
                          <a:latin typeface="Calibri"/>
                        </a:rPr>
                        <a:t>Consumer-facing distribution + market intelligence + closing-table economics. TMHC new homes flow through HomeServices resale brokerage.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600" b="1" i="0">
                <a:solidFill>
                  <a:srgbClr val="C89000"/>
                </a:solidFill>
                <a:latin typeface="Calibri"/>
              </a:rPr>
              <a:t>BARATELLI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82335" y="9144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alibri"/>
              </a:rPr>
              <a:t>BERKSHIRE READ  ·  CASE 1  ·  TMHC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0" y="521207"/>
            <a:ext cx="12191695" cy="0"/>
          </a:xfrm>
          <a:prstGeom prst="line">
            <a:avLst/>
          </a:prstGeom>
          <a:ln w="2222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0D27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7" name="Connector 6"/>
          <p:cNvCxnSpPr/>
          <p:nvPr/>
        </p:nvCxnSpPr>
        <p:spPr>
          <a:xfrm>
            <a:off x="0" y="6336793"/>
            <a:ext cx="12191695" cy="0"/>
          </a:xfrm>
          <a:prstGeom prst="line">
            <a:avLst/>
          </a:prstGeom>
          <a:ln w="15875">
            <a:solidFill>
              <a:srgbClr val="C89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" y="6400800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Phil Baratelli, CPA, MBA  ·  Baratelli Institute  ·  baratelliinstitute.com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800" b="1" i="1">
                <a:solidFill>
                  <a:srgbClr val="C89000"/>
                </a:solidFill>
                <a:latin typeface="Calibri"/>
              </a:rPr>
              <a:t>MENTORING AT SCALE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97135" y="64008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900" b="0" i="0">
                <a:solidFill>
                  <a:srgbClr val="FFFFFF"/>
                </a:solidFill>
                <a:latin typeface="Calibri"/>
              </a:rPr>
              <a:t>Slide 9 of 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601968"/>
            <a:ext cx="11460175" cy="2011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700" b="0" i="1">
                <a:solidFill>
                  <a:srgbClr val="FFF8E7"/>
                </a:solidFill>
                <a:latin typeface="Calibri"/>
              </a:rPr>
              <a:t>DISCLOSURE: Phil Baratelli owns BRK.B. Educational case. Not investment advice.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7772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 i="0">
                <a:solidFill>
                  <a:srgbClr val="0D2747"/>
                </a:solidFill>
                <a:latin typeface="Times New Roman"/>
              </a:rPr>
              <a:t>The Strategic Question: Berkshire as Master Developer?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1371600"/>
            <a:ext cx="11247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Calibri"/>
              </a:rPr>
              <a:t>TMHC is currently the only Berkshire subsidiary doing residential lot development at scale.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82880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 i="1">
                <a:solidFill>
                  <a:srgbClr val="5A5A5A"/>
                </a:solidFill>
                <a:latin typeface="Calibri"/>
              </a:rPr>
              <a:t>$6.0B of owned inventory = primarily raw land, entitled land, finished lots, WIP, finished homes.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2331720"/>
            <a:ext cx="11247120" cy="3840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Clayton Homes: manufactured homes on customer-owned land or dealer parks (not lot dev at scale).</a:t>
            </a: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HomeServices: brokers existing homes (no lot dev).</a:t>
            </a: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BHE Real Estate: utility transmission corridors and generating-station land (not residential).</a:t>
            </a: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The platform-thesis test: does BRK build out a residential master-developer arm leveraging TMHC’s lot competency?</a:t>
            </a: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Plausible answers: (a) TMHC sells finished lots to Clayton site-built in non-overlapping markets; (b) HomeServices market intelligence feeds TMHC site selection; (c) BHE landholdings reviewed for residential conversion where utility footprint permits; (d) separate residential master-developer subsidiary alongside TMHC for community-scale work.</a:t>
            </a:r>
          </a:p>
          <a:p>
            <a:pPr algn="l">
              <a:lnSpc>
                <a:spcPct val="130000"/>
              </a:lnSpc>
              <a:spcAft>
                <a:spcPts val="800"/>
              </a:spcAft>
            </a:pPr>
            <a:r>
              <a:rPr sz="1150" b="0" i="0">
                <a:solidFill>
                  <a:srgbClr val="1A1A1A"/>
                </a:solidFill>
                <a:latin typeface="Calibri"/>
              </a:rPr>
              <a:t>•  Watch for: Berkshire 10-K segment disclosure post-close + Sheryl Palmer commentary post-merger.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